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463" r:id="rId5"/>
    <p:sldId id="357" r:id="rId6"/>
    <p:sldId id="544" r:id="rId7"/>
    <p:sldId id="554" r:id="rId8"/>
    <p:sldId id="548" r:id="rId9"/>
    <p:sldId id="549" r:id="rId10"/>
    <p:sldId id="558" r:id="rId11"/>
    <p:sldId id="555" r:id="rId12"/>
    <p:sldId id="556" r:id="rId13"/>
    <p:sldId id="557" r:id="rId14"/>
    <p:sldId id="564" r:id="rId15"/>
    <p:sldId id="590" r:id="rId16"/>
    <p:sldId id="592" r:id="rId17"/>
    <p:sldId id="566" r:id="rId18"/>
    <p:sldId id="567" r:id="rId19"/>
    <p:sldId id="568" r:id="rId20"/>
    <p:sldId id="569" r:id="rId21"/>
    <p:sldId id="570" r:id="rId22"/>
    <p:sldId id="596" r:id="rId23"/>
    <p:sldId id="571" r:id="rId24"/>
    <p:sldId id="572" r:id="rId25"/>
    <p:sldId id="599" r:id="rId26"/>
    <p:sldId id="573" r:id="rId27"/>
    <p:sldId id="574" r:id="rId28"/>
    <p:sldId id="575" r:id="rId29"/>
    <p:sldId id="576" r:id="rId30"/>
    <p:sldId id="577" r:id="rId31"/>
    <p:sldId id="579" r:id="rId32"/>
    <p:sldId id="598" r:id="rId33"/>
    <p:sldId id="580" r:id="rId34"/>
    <p:sldId id="581" r:id="rId35"/>
    <p:sldId id="597" r:id="rId36"/>
    <p:sldId id="583" r:id="rId37"/>
    <p:sldId id="584" r:id="rId38"/>
    <p:sldId id="585" r:id="rId39"/>
    <p:sldId id="586" r:id="rId40"/>
    <p:sldId id="587" r:id="rId41"/>
    <p:sldId id="588" r:id="rId42"/>
    <p:sldId id="591" r:id="rId43"/>
    <p:sldId id="593" r:id="rId44"/>
    <p:sldId id="543" r:id="rId45"/>
    <p:sldId id="594" r:id="rId46"/>
    <p:sldId id="600" r:id="rId47"/>
    <p:sldId id="595" r:id="rId48"/>
    <p:sldId id="546" r:id="rId49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1CEDE-8733-465F-987F-CD4C7D145846}">
          <p14:sldIdLst>
            <p14:sldId id="463"/>
            <p14:sldId id="357"/>
            <p14:sldId id="544"/>
            <p14:sldId id="554"/>
            <p14:sldId id="548"/>
            <p14:sldId id="549"/>
            <p14:sldId id="558"/>
            <p14:sldId id="555"/>
            <p14:sldId id="556"/>
            <p14:sldId id="557"/>
            <p14:sldId id="564"/>
            <p14:sldId id="590"/>
            <p14:sldId id="592"/>
            <p14:sldId id="566"/>
            <p14:sldId id="567"/>
            <p14:sldId id="568"/>
            <p14:sldId id="569"/>
            <p14:sldId id="570"/>
            <p14:sldId id="596"/>
            <p14:sldId id="571"/>
            <p14:sldId id="572"/>
            <p14:sldId id="599"/>
            <p14:sldId id="573"/>
            <p14:sldId id="574"/>
            <p14:sldId id="575"/>
            <p14:sldId id="576"/>
            <p14:sldId id="577"/>
            <p14:sldId id="579"/>
            <p14:sldId id="598"/>
            <p14:sldId id="580"/>
            <p14:sldId id="581"/>
            <p14:sldId id="597"/>
            <p14:sldId id="583"/>
            <p14:sldId id="584"/>
            <p14:sldId id="585"/>
            <p14:sldId id="586"/>
            <p14:sldId id="587"/>
            <p14:sldId id="588"/>
            <p14:sldId id="591"/>
            <p14:sldId id="593"/>
            <p14:sldId id="543"/>
            <p14:sldId id="594"/>
            <p14:sldId id="600"/>
            <p14:sldId id="59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F32"/>
    <a:srgbClr val="418F89"/>
    <a:srgbClr val="133D80"/>
    <a:srgbClr val="882483"/>
    <a:srgbClr val="8935C8"/>
    <a:srgbClr val="22AFE7"/>
    <a:srgbClr val="005087"/>
    <a:srgbClr val="336699"/>
    <a:srgbClr val="FFFFCC"/>
    <a:srgbClr val="EF8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70" autoAdjust="0"/>
  </p:normalViewPr>
  <p:slideViewPr>
    <p:cSldViewPr>
      <p:cViewPr varScale="1">
        <p:scale>
          <a:sx n="103" d="100"/>
          <a:sy n="103" d="100"/>
        </p:scale>
        <p:origin x="96" y="2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08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" y="912019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pPr algn="ctr"/>
            <a:fld id="{F403B382-5E20-4D88-A964-1D6629C87BBB}" type="slidenum">
              <a:rPr lang="en-US" smtClean="0">
                <a:latin typeface="Calibri Light" pitchFamily="34" charset="0"/>
              </a:rPr>
              <a:pPr algn="ctr"/>
              <a:t>‹#›</a:t>
            </a:fld>
            <a:endParaRPr lang="en-US" dirty="0">
              <a:latin typeface="Calibri Light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915400"/>
            <a:ext cx="1219200" cy="5166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34340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2482" y="152402"/>
            <a:ext cx="3170238" cy="479425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pPr algn="ctr"/>
            <a:endParaRPr lang="en-US" sz="1400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4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0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9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DSC</a:t>
            </a:r>
          </a:p>
          <a:p>
            <a:r>
              <a:rPr lang="en-US" dirty="0"/>
              <a:t>Monday, May 22, 2017</a:t>
            </a:r>
          </a:p>
          <a:p>
            <a:r>
              <a:rPr lang="en-US" dirty="0"/>
              <a:t>11:45a – 12:45pm</a:t>
            </a:r>
          </a:p>
          <a:p>
            <a:endParaRPr lang="en-US" dirty="0"/>
          </a:p>
          <a:p>
            <a:r>
              <a:rPr lang="en-US" dirty="0"/>
              <a:t>AZURE AD SSO</a:t>
            </a:r>
          </a:p>
          <a:p>
            <a:r>
              <a:rPr lang="en-US" dirty="0"/>
              <a:t>Tuesday, May 23, 2017</a:t>
            </a:r>
          </a:p>
          <a:p>
            <a:r>
              <a:rPr lang="en-US" dirty="0"/>
              <a:t>10:00a</a:t>
            </a:r>
            <a:r>
              <a:rPr lang="en-US" baseline="0" dirty="0"/>
              <a:t> – 11:00a</a:t>
            </a:r>
          </a:p>
          <a:p>
            <a:endParaRPr lang="en-US" baseline="0" dirty="0"/>
          </a:p>
          <a:p>
            <a:r>
              <a:rPr lang="en-US" dirty="0"/>
              <a:t>AZURE NETWORKING</a:t>
            </a:r>
          </a:p>
          <a:p>
            <a:r>
              <a:rPr lang="en-US" dirty="0"/>
              <a:t>3:00p</a:t>
            </a:r>
            <a:r>
              <a:rPr lang="en-US" baseline="0" dirty="0"/>
              <a:t> – 4:00p</a:t>
            </a:r>
          </a:p>
          <a:p>
            <a:endParaRPr lang="en-US" baseline="0" dirty="0"/>
          </a:p>
          <a:p>
            <a:r>
              <a:rPr lang="en-US" baseline="0" dirty="0"/>
              <a:t>PAAS vs IAAS</a:t>
            </a:r>
          </a:p>
          <a:p>
            <a:r>
              <a:rPr lang="en-US" baseline="0" dirty="0"/>
              <a:t>4:30p – 5:30p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4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407335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066253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645159"/>
            <a:ext cx="3943350" cy="1214156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18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04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511301" y="835503"/>
            <a:ext cx="6127750" cy="3472494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599" spc="-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551447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2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1201" y="1371600"/>
            <a:ext cx="1912949" cy="1831947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613244" y="1369413"/>
            <a:ext cx="1917516" cy="1836321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6426485" y="1381673"/>
            <a:ext cx="1891913" cy="1811802"/>
          </a:xfrm>
        </p:spPr>
        <p:txBody>
          <a:bodyPr lIns="182880" tIns="0" rIns="182880" bIns="0" anchor="ctr"/>
          <a:lstStyle>
            <a:lvl1pPr marL="0" indent="0" algn="ctr"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42519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136418" y="3426384"/>
            <a:ext cx="2472049" cy="923330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753100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61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236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1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SPintersection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www.SPintersection.com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SharePoint_darkeryellow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16826"/>
            <a:ext cx="1716795" cy="356824"/>
          </a:xfrm>
          <a:prstGeom prst="rect">
            <a:avLst/>
          </a:prstGeom>
        </p:spPr>
      </p:pic>
      <p:pic>
        <p:nvPicPr>
          <p:cNvPr id="8" name="Picture 7" descr="Office365_darkeryellow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716826"/>
            <a:ext cx="1676400" cy="3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1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8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68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0" y="4900940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Tekton Pro" pitchFamily="34" charset="0"/>
              </a:rPr>
              <a:t>Slide </a:t>
            </a:r>
            <a:fld id="{60395D3C-9973-491C-82B8-DB429401E9F8}" type="slidenum">
              <a:rPr lang="en-US" sz="1100" smtClean="0">
                <a:solidFill>
                  <a:srgbClr val="002060"/>
                </a:solidFill>
                <a:latin typeface="Tekton Pro" pitchFamily="34" charset="0"/>
              </a:rPr>
              <a:pPr algn="ctr"/>
              <a:t>‹#›</a:t>
            </a:fld>
            <a:r>
              <a:rPr lang="en-US" sz="1100" dirty="0">
                <a:solidFill>
                  <a:srgbClr val="002060"/>
                </a:solidFill>
                <a:latin typeface="Tekton Pro" pitchFamily="34" charset="0"/>
              </a:rPr>
              <a:t> of 45</a:t>
            </a:r>
          </a:p>
        </p:txBody>
      </p:sp>
    </p:spTree>
    <p:extLst>
      <p:ext uri="{BB962C8B-B14F-4D97-AF65-F5344CB8AC3E}">
        <p14:creationId xmlns:p14="http://schemas.microsoft.com/office/powerpoint/2010/main" val="20524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transition>
    <p:fade/>
  </p:transition>
  <p:hf hdr="0" ftr="0" dt="0"/>
  <p:txStyles>
    <p:titleStyle>
      <a:lvl1pPr marL="0" indent="0" algn="ctr" defTabSz="-13873163" rtl="0" eaLnBrk="1" fontAlgn="base" hangingPunct="1">
        <a:spcBef>
          <a:spcPct val="0"/>
        </a:spcBef>
        <a:spcAft>
          <a:spcPct val="0"/>
        </a:spcAft>
        <a:defRPr lang="en-US" sz="2900" b="1" dirty="0" smtClean="0">
          <a:solidFill>
            <a:schemeClr val="tx2"/>
          </a:solidFill>
          <a:latin typeface="Calibri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9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5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3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emf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0050"/>
            <a:ext cx="7772400" cy="1543050"/>
          </a:xfrm>
        </p:spPr>
        <p:txBody>
          <a:bodyPr/>
          <a:lstStyle/>
          <a:p>
            <a:r>
              <a:rPr lang="en-US" sz="3600" dirty="0">
                <a:solidFill>
                  <a:srgbClr val="133D80"/>
                </a:solidFill>
              </a:rPr>
              <a:t>Azure AD SSO Deep Dive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000250"/>
            <a:ext cx="6400800" cy="971550"/>
          </a:xfrm>
        </p:spPr>
        <p:txBody>
          <a:bodyPr/>
          <a:lstStyle/>
          <a:p>
            <a:r>
              <a:rPr lang="en-US" dirty="0"/>
              <a:t>Tim Warner</a:t>
            </a:r>
          </a:p>
          <a:p>
            <a:r>
              <a:rPr lang="en-US" dirty="0"/>
              <a:t>tim-warner@pluralsight.com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437096"/>
            <a:ext cx="849129" cy="13444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1828800" y="4781550"/>
            <a:ext cx="76200" cy="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56" y="4884398"/>
            <a:ext cx="1196444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Azure AD B2B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AD FS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solidFill>
            <a:schemeClr val="accent4"/>
          </a:solidFill>
        </p:spPr>
        <p:txBody>
          <a:bodyPr>
            <a:normAutofit fontScale="62500" lnSpcReduction="20000"/>
          </a:bodyPr>
          <a:lstStyle/>
          <a:p>
            <a:r>
              <a:rPr lang="en-US" sz="2900" b="1" dirty="0">
                <a:solidFill>
                  <a:srgbClr val="FFFF00"/>
                </a:solidFill>
                <a:latin typeface="+mj-lt"/>
              </a:rPr>
              <a:t>Azure AD B2C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Universal identity to your SaaS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AAD DS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LDAP forest in the 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Azure AD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The default offering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Azure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AD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Product Family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 Management Approaches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808191"/>
            <a:ext cx="20270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657350"/>
            <a:ext cx="8229600" cy="3124200"/>
          </a:xfrm>
        </p:spPr>
        <p:txBody>
          <a:bodyPr/>
          <a:lstStyle/>
          <a:p>
            <a:r>
              <a:rPr lang="en-US" dirty="0"/>
              <a:t>Cloud identity</a:t>
            </a:r>
          </a:p>
          <a:p>
            <a:r>
              <a:rPr lang="en-US" dirty="0"/>
              <a:t>Synchronized identity</a:t>
            </a:r>
          </a:p>
          <a:p>
            <a:r>
              <a:rPr lang="en-US" dirty="0"/>
              <a:t>Federated identity</a:t>
            </a:r>
          </a:p>
          <a:p>
            <a:r>
              <a:rPr lang="en-US" dirty="0"/>
              <a:t>Third-party </a:t>
            </a:r>
            <a:r>
              <a:rPr lang="en-US" dirty="0" err="1"/>
              <a:t>IdP</a:t>
            </a:r>
            <a:r>
              <a:rPr lang="en-US" dirty="0"/>
              <a:t>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67007"/>
            <a:ext cx="3240622" cy="32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62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Pilot cloud identity, then migrate to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Advantage: No on-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infrastructure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Users maintain two different credentials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No synchronization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Cloud Identity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Don't forget to assign O365 licenses to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You need a custom DNS domain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Challenge: password synchronization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Two identities per user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Synchronized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Identity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Synchronized Identity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200" y="4838463"/>
            <a:ext cx="5257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70C0"/>
                </a:solidFill>
              </a:rPr>
              <a:t>timw.info/</a:t>
            </a:r>
            <a:r>
              <a:rPr lang="en-US" sz="1500" b="1" dirty="0" err="1">
                <a:solidFill>
                  <a:srgbClr val="0070C0"/>
                </a:solidFill>
              </a:rPr>
              <a:t>adcon</a:t>
            </a:r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00" y="969517"/>
            <a:ext cx="5735600" cy="36660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657600" y="3932046"/>
            <a:ext cx="224313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user@company.com</a:t>
            </a:r>
          </a:p>
          <a:p>
            <a:r>
              <a:rPr lang="en-US" sz="1500" b="1" dirty="0">
                <a:solidFill>
                  <a:srgbClr val="FF0000"/>
                </a:solidFill>
              </a:rPr>
              <a:t>Pa$$w0rd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1276350"/>
            <a:ext cx="224313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user@company.com</a:t>
            </a:r>
          </a:p>
          <a:p>
            <a:r>
              <a:rPr lang="en-US" sz="1500" b="1" dirty="0">
                <a:solidFill>
                  <a:srgbClr val="FF0000"/>
                </a:solidFill>
              </a:rPr>
              <a:t>Pa$$w0rd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228600" y="2459643"/>
            <a:ext cx="3276600" cy="6858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+mj-lt"/>
              </a:rPr>
              <a:t>Password writeback</a:t>
            </a:r>
          </a:p>
        </p:txBody>
      </p:sp>
    </p:spTree>
    <p:extLst>
      <p:ext uri="{BB962C8B-B14F-4D97-AF65-F5344CB8AC3E}">
        <p14:creationId xmlns:p14="http://schemas.microsoft.com/office/powerpoint/2010/main" val="9623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Azure AD Premium has basic (generic) corporate branding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Tokens: On-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is ID provider; O365 Azure AD is relying party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Authentication takes place on-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prem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True SSO with on-premises AD credentials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Federated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Identity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9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438150"/>
            <a:ext cx="8084228" cy="32784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Federated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Identity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8082" y="447675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timw.info/</a:t>
            </a:r>
            <a:r>
              <a:rPr lang="en-US" sz="1600" b="1" dirty="0" err="1">
                <a:solidFill>
                  <a:srgbClr val="0070C0"/>
                </a:solidFill>
              </a:rPr>
              <a:t>adfsarch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https://f5.com/Portals/1/Images/Deployment%20Guides/adfs-prox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951571"/>
            <a:ext cx="7272808" cy="36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7806" y="3685490"/>
            <a:ext cx="642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Eras Bold ITC" panose="020B0907030504020204" pitchFamily="34" charset="0"/>
              </a:rPr>
              <a:t>*</a:t>
            </a:r>
            <a:endParaRPr lang="en-US" sz="1500" dirty="0" err="1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4193" y="990371"/>
            <a:ext cx="642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Eras Bold ITC" panose="020B0907030504020204" pitchFamily="34" charset="0"/>
              </a:rPr>
              <a:t>*</a:t>
            </a:r>
            <a:endParaRPr lang="en-US" sz="1500" dirty="0" err="1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8681" y="1903834"/>
            <a:ext cx="642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Eras Bold ITC" panose="020B0907030504020204" pitchFamily="34" charset="0"/>
              </a:rPr>
              <a:t>*</a:t>
            </a:r>
            <a:endParaRPr lang="en-US" sz="1500" dirty="0" err="1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4193" y="1812620"/>
            <a:ext cx="642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Eras Bold ITC" panose="020B0907030504020204" pitchFamily="34" charset="0"/>
              </a:rPr>
              <a:t>*</a:t>
            </a:r>
            <a:endParaRPr lang="en-US" sz="1500" dirty="0" err="1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  <p:pic>
        <p:nvPicPr>
          <p:cNvPr id="14" name="Picture 2" descr="Image result for azure ad transparen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96" y="1076864"/>
            <a:ext cx="586658" cy="58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aa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50" y="191616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AD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FS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SSO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84712" y="4629150"/>
            <a:ext cx="25922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70C0"/>
                </a:solidFill>
              </a:rPr>
              <a:t>timw.info/sso2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58" y="1123950"/>
            <a:ext cx="7345484" cy="3260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74" y="901756"/>
            <a:ext cx="4959052" cy="3792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86" y="1033293"/>
            <a:ext cx="5692029" cy="3351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Third-Party </a:t>
            </a:r>
            <a:r>
              <a:rPr lang="en-US" dirty="0" err="1">
                <a:solidFill>
                  <a:schemeClr val="accent1"/>
                </a:solidFill>
              </a:rPr>
              <a:t>IdP</a:t>
            </a:r>
            <a:r>
              <a:rPr lang="en-US" dirty="0">
                <a:solidFill>
                  <a:schemeClr val="accent1"/>
                </a:solidFill>
              </a:rPr>
              <a:t>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28750"/>
            <a:ext cx="8229600" cy="3352800"/>
          </a:xfrm>
        </p:spPr>
        <p:txBody>
          <a:bodyPr/>
          <a:lstStyle/>
          <a:p>
            <a:r>
              <a:rPr lang="en-US" dirty="0"/>
              <a:t>Most options are open-source</a:t>
            </a:r>
          </a:p>
          <a:p>
            <a:r>
              <a:rPr lang="en-US" dirty="0"/>
              <a:t>Paid support tiers (a la Red Hat)</a:t>
            </a:r>
          </a:p>
          <a:p>
            <a:r>
              <a:rPr lang="en-US" dirty="0"/>
              <a:t>OpenID Connect / OAuth 2.0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Shibboleth</a:t>
            </a:r>
          </a:p>
          <a:p>
            <a:r>
              <a:rPr lang="en-US" dirty="0"/>
              <a:t>WS02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00150"/>
            <a:ext cx="2800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4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3550"/>
            <a:ext cx="5410200" cy="2971800"/>
          </a:xfrm>
        </p:spPr>
        <p:txBody>
          <a:bodyPr/>
          <a:lstStyle/>
          <a:p>
            <a:r>
              <a:rPr lang="en-US" dirty="0"/>
              <a:t>Understand the problem space</a:t>
            </a:r>
          </a:p>
          <a:p>
            <a:r>
              <a:rPr lang="en-US" dirty="0"/>
              <a:t>Study Azure AD identity management approaches</a:t>
            </a:r>
          </a:p>
          <a:p>
            <a:r>
              <a:rPr lang="en-US" dirty="0"/>
              <a:t>Review two synchronized identity case studies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71525"/>
            <a:ext cx="2895600" cy="37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ID Example 1 of 2: On-</a:t>
            </a:r>
            <a:r>
              <a:rPr lang="en-US" dirty="0" err="1"/>
              <a:t>Prem</a:t>
            </a:r>
            <a:r>
              <a:rPr lang="en-US" dirty="0"/>
              <a:t>-to-Office 365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808191"/>
            <a:ext cx="20270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Password Sync Recipe</a:t>
            </a:r>
          </a:p>
        </p:txBody>
      </p:sp>
      <p:sp>
        <p:nvSpPr>
          <p:cNvPr id="7" name="Freeform 6"/>
          <p:cNvSpPr/>
          <p:nvPr/>
        </p:nvSpPr>
        <p:spPr>
          <a:xfrm>
            <a:off x="1358008" y="971550"/>
            <a:ext cx="6293295" cy="431730"/>
          </a:xfrm>
          <a:custGeom>
            <a:avLst/>
            <a:gdLst>
              <a:gd name="connsiteX0" fmla="*/ 0 w 8928992"/>
              <a:gd name="connsiteY0" fmla="*/ 71956 h 431730"/>
              <a:gd name="connsiteX1" fmla="*/ 71956 w 8928992"/>
              <a:gd name="connsiteY1" fmla="*/ 0 h 431730"/>
              <a:gd name="connsiteX2" fmla="*/ 8857036 w 8928992"/>
              <a:gd name="connsiteY2" fmla="*/ 0 h 431730"/>
              <a:gd name="connsiteX3" fmla="*/ 8928992 w 8928992"/>
              <a:gd name="connsiteY3" fmla="*/ 71956 h 431730"/>
              <a:gd name="connsiteX4" fmla="*/ 8928992 w 8928992"/>
              <a:gd name="connsiteY4" fmla="*/ 359774 h 431730"/>
              <a:gd name="connsiteX5" fmla="*/ 8857036 w 8928992"/>
              <a:gd name="connsiteY5" fmla="*/ 431730 h 431730"/>
              <a:gd name="connsiteX6" fmla="*/ 71956 w 8928992"/>
              <a:gd name="connsiteY6" fmla="*/ 431730 h 431730"/>
              <a:gd name="connsiteX7" fmla="*/ 0 w 8928992"/>
              <a:gd name="connsiteY7" fmla="*/ 359774 h 431730"/>
              <a:gd name="connsiteX8" fmla="*/ 0 w 8928992"/>
              <a:gd name="connsiteY8" fmla="*/ 71956 h 4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992" h="431730">
                <a:moveTo>
                  <a:pt x="0" y="71956"/>
                </a:moveTo>
                <a:cubicBezTo>
                  <a:pt x="0" y="32216"/>
                  <a:pt x="32216" y="0"/>
                  <a:pt x="71956" y="0"/>
                </a:cubicBezTo>
                <a:lnTo>
                  <a:pt x="8857036" y="0"/>
                </a:lnTo>
                <a:cubicBezTo>
                  <a:pt x="8896776" y="0"/>
                  <a:pt x="8928992" y="32216"/>
                  <a:pt x="8928992" y="71956"/>
                </a:cubicBezTo>
                <a:lnTo>
                  <a:pt x="8928992" y="359774"/>
                </a:lnTo>
                <a:cubicBezTo>
                  <a:pt x="8928992" y="399514"/>
                  <a:pt x="8896776" y="431730"/>
                  <a:pt x="8857036" y="431730"/>
                </a:cubicBezTo>
                <a:lnTo>
                  <a:pt x="71956" y="431730"/>
                </a:lnTo>
                <a:cubicBezTo>
                  <a:pt x="32216" y="431730"/>
                  <a:pt x="0" y="399514"/>
                  <a:pt x="0" y="359774"/>
                </a:cubicBezTo>
                <a:lnTo>
                  <a:pt x="0" y="71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55" tIns="89655" rIns="89655" bIns="89655" numCol="1" spcCol="1270" anchor="ctr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n-US" sz="2000" b="1" dirty="0">
                <a:latin typeface="+mj-lt"/>
              </a:rPr>
              <a:t>Add a custom DNS domain to the O365 Azure AD instance</a:t>
            </a:r>
          </a:p>
        </p:txBody>
      </p:sp>
      <p:sp>
        <p:nvSpPr>
          <p:cNvPr id="8" name="Freeform 7"/>
          <p:cNvSpPr/>
          <p:nvPr/>
        </p:nvSpPr>
        <p:spPr>
          <a:xfrm>
            <a:off x="1358008" y="1403280"/>
            <a:ext cx="8928992" cy="298080"/>
          </a:xfrm>
          <a:custGeom>
            <a:avLst/>
            <a:gdLst>
              <a:gd name="connsiteX0" fmla="*/ 0 w 8928992"/>
              <a:gd name="connsiteY0" fmla="*/ 0 h 298080"/>
              <a:gd name="connsiteX1" fmla="*/ 8928992 w 8928992"/>
              <a:gd name="connsiteY1" fmla="*/ 0 h 298080"/>
              <a:gd name="connsiteX2" fmla="*/ 8928992 w 8928992"/>
              <a:gd name="connsiteY2" fmla="*/ 298080 h 298080"/>
              <a:gd name="connsiteX3" fmla="*/ 0 w 8928992"/>
              <a:gd name="connsiteY3" fmla="*/ 298080 h 298080"/>
              <a:gd name="connsiteX4" fmla="*/ 0 w 8928992"/>
              <a:gd name="connsiteY4" fmla="*/ 0 h 29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992" h="298080">
                <a:moveTo>
                  <a:pt x="0" y="0"/>
                </a:moveTo>
                <a:lnTo>
                  <a:pt x="8928992" y="0"/>
                </a:lnTo>
                <a:lnTo>
                  <a:pt x="8928992" y="298080"/>
                </a:lnTo>
                <a:lnTo>
                  <a:pt x="0" y="29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495" tIns="22860" rIns="128016" bIns="22860" numCol="1" spcCol="1270" anchor="t" anchorCtr="0">
            <a:noAutofit/>
          </a:bodyPr>
          <a:lstStyle/>
          <a:p>
            <a:pPr marL="114297" lvl="1" indent="-114297" defTabSz="622285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en-US" dirty="0">
                <a:latin typeface="+mj-lt"/>
              </a:rPr>
              <a:t>Create TXT or MX records to verify ownership</a:t>
            </a:r>
          </a:p>
        </p:txBody>
      </p:sp>
      <p:sp>
        <p:nvSpPr>
          <p:cNvPr id="9" name="Freeform 8"/>
          <p:cNvSpPr/>
          <p:nvPr/>
        </p:nvSpPr>
        <p:spPr>
          <a:xfrm>
            <a:off x="1358008" y="1701360"/>
            <a:ext cx="6293295" cy="431730"/>
          </a:xfrm>
          <a:custGeom>
            <a:avLst/>
            <a:gdLst>
              <a:gd name="connsiteX0" fmla="*/ 0 w 8928992"/>
              <a:gd name="connsiteY0" fmla="*/ 71956 h 431730"/>
              <a:gd name="connsiteX1" fmla="*/ 71956 w 8928992"/>
              <a:gd name="connsiteY1" fmla="*/ 0 h 431730"/>
              <a:gd name="connsiteX2" fmla="*/ 8857036 w 8928992"/>
              <a:gd name="connsiteY2" fmla="*/ 0 h 431730"/>
              <a:gd name="connsiteX3" fmla="*/ 8928992 w 8928992"/>
              <a:gd name="connsiteY3" fmla="*/ 71956 h 431730"/>
              <a:gd name="connsiteX4" fmla="*/ 8928992 w 8928992"/>
              <a:gd name="connsiteY4" fmla="*/ 359774 h 431730"/>
              <a:gd name="connsiteX5" fmla="*/ 8857036 w 8928992"/>
              <a:gd name="connsiteY5" fmla="*/ 431730 h 431730"/>
              <a:gd name="connsiteX6" fmla="*/ 71956 w 8928992"/>
              <a:gd name="connsiteY6" fmla="*/ 431730 h 431730"/>
              <a:gd name="connsiteX7" fmla="*/ 0 w 8928992"/>
              <a:gd name="connsiteY7" fmla="*/ 359774 h 431730"/>
              <a:gd name="connsiteX8" fmla="*/ 0 w 8928992"/>
              <a:gd name="connsiteY8" fmla="*/ 71956 h 4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992" h="431730">
                <a:moveTo>
                  <a:pt x="0" y="71956"/>
                </a:moveTo>
                <a:cubicBezTo>
                  <a:pt x="0" y="32216"/>
                  <a:pt x="32216" y="0"/>
                  <a:pt x="71956" y="0"/>
                </a:cubicBezTo>
                <a:lnTo>
                  <a:pt x="8857036" y="0"/>
                </a:lnTo>
                <a:cubicBezTo>
                  <a:pt x="8896776" y="0"/>
                  <a:pt x="8928992" y="32216"/>
                  <a:pt x="8928992" y="71956"/>
                </a:cubicBezTo>
                <a:lnTo>
                  <a:pt x="8928992" y="359774"/>
                </a:lnTo>
                <a:cubicBezTo>
                  <a:pt x="8928992" y="399514"/>
                  <a:pt x="8896776" y="431730"/>
                  <a:pt x="8857036" y="431730"/>
                </a:cubicBezTo>
                <a:lnTo>
                  <a:pt x="71956" y="431730"/>
                </a:lnTo>
                <a:cubicBezTo>
                  <a:pt x="32216" y="431730"/>
                  <a:pt x="0" y="399514"/>
                  <a:pt x="0" y="359774"/>
                </a:cubicBezTo>
                <a:lnTo>
                  <a:pt x="0" y="71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55" tIns="89655" rIns="89655" bIns="89655" numCol="1" spcCol="1270" anchor="ctr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n-US" sz="2000" b="1" dirty="0">
                <a:latin typeface="+mj-lt"/>
              </a:rPr>
              <a:t>(Maybe) add and configure UPN suffixes</a:t>
            </a:r>
          </a:p>
        </p:txBody>
      </p:sp>
      <p:sp>
        <p:nvSpPr>
          <p:cNvPr id="10" name="Freeform 9"/>
          <p:cNvSpPr/>
          <p:nvPr/>
        </p:nvSpPr>
        <p:spPr>
          <a:xfrm>
            <a:off x="1358008" y="2133090"/>
            <a:ext cx="8928992" cy="298080"/>
          </a:xfrm>
          <a:custGeom>
            <a:avLst/>
            <a:gdLst>
              <a:gd name="connsiteX0" fmla="*/ 0 w 8928992"/>
              <a:gd name="connsiteY0" fmla="*/ 0 h 298080"/>
              <a:gd name="connsiteX1" fmla="*/ 8928992 w 8928992"/>
              <a:gd name="connsiteY1" fmla="*/ 0 h 298080"/>
              <a:gd name="connsiteX2" fmla="*/ 8928992 w 8928992"/>
              <a:gd name="connsiteY2" fmla="*/ 298080 h 298080"/>
              <a:gd name="connsiteX3" fmla="*/ 0 w 8928992"/>
              <a:gd name="connsiteY3" fmla="*/ 298080 h 298080"/>
              <a:gd name="connsiteX4" fmla="*/ 0 w 8928992"/>
              <a:gd name="connsiteY4" fmla="*/ 0 h 29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992" h="298080">
                <a:moveTo>
                  <a:pt x="0" y="0"/>
                </a:moveTo>
                <a:lnTo>
                  <a:pt x="8928992" y="0"/>
                </a:lnTo>
                <a:lnTo>
                  <a:pt x="8928992" y="298080"/>
                </a:lnTo>
                <a:lnTo>
                  <a:pt x="0" y="29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495" tIns="22860" rIns="128016" bIns="22860" numCol="1" spcCol="1270" anchor="t" anchorCtr="0">
            <a:noAutofit/>
          </a:bodyPr>
          <a:lstStyle/>
          <a:p>
            <a:pPr marL="114297" lvl="1" indent="-114297" defTabSz="622285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en-US" dirty="0">
                <a:latin typeface="+mj-lt"/>
              </a:rPr>
              <a:t>AD Domains and Trusts MMC console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1358008" y="2431171"/>
            <a:ext cx="6293295" cy="431730"/>
          </a:xfrm>
          <a:custGeom>
            <a:avLst/>
            <a:gdLst>
              <a:gd name="connsiteX0" fmla="*/ 0 w 8928992"/>
              <a:gd name="connsiteY0" fmla="*/ 71956 h 431730"/>
              <a:gd name="connsiteX1" fmla="*/ 71956 w 8928992"/>
              <a:gd name="connsiteY1" fmla="*/ 0 h 431730"/>
              <a:gd name="connsiteX2" fmla="*/ 8857036 w 8928992"/>
              <a:gd name="connsiteY2" fmla="*/ 0 h 431730"/>
              <a:gd name="connsiteX3" fmla="*/ 8928992 w 8928992"/>
              <a:gd name="connsiteY3" fmla="*/ 71956 h 431730"/>
              <a:gd name="connsiteX4" fmla="*/ 8928992 w 8928992"/>
              <a:gd name="connsiteY4" fmla="*/ 359774 h 431730"/>
              <a:gd name="connsiteX5" fmla="*/ 8857036 w 8928992"/>
              <a:gd name="connsiteY5" fmla="*/ 431730 h 431730"/>
              <a:gd name="connsiteX6" fmla="*/ 71956 w 8928992"/>
              <a:gd name="connsiteY6" fmla="*/ 431730 h 431730"/>
              <a:gd name="connsiteX7" fmla="*/ 0 w 8928992"/>
              <a:gd name="connsiteY7" fmla="*/ 359774 h 431730"/>
              <a:gd name="connsiteX8" fmla="*/ 0 w 8928992"/>
              <a:gd name="connsiteY8" fmla="*/ 71956 h 4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992" h="431730">
                <a:moveTo>
                  <a:pt x="0" y="71956"/>
                </a:moveTo>
                <a:cubicBezTo>
                  <a:pt x="0" y="32216"/>
                  <a:pt x="32216" y="0"/>
                  <a:pt x="71956" y="0"/>
                </a:cubicBezTo>
                <a:lnTo>
                  <a:pt x="8857036" y="0"/>
                </a:lnTo>
                <a:cubicBezTo>
                  <a:pt x="8896776" y="0"/>
                  <a:pt x="8928992" y="32216"/>
                  <a:pt x="8928992" y="71956"/>
                </a:cubicBezTo>
                <a:lnTo>
                  <a:pt x="8928992" y="359774"/>
                </a:lnTo>
                <a:cubicBezTo>
                  <a:pt x="8928992" y="399514"/>
                  <a:pt x="8896776" y="431730"/>
                  <a:pt x="8857036" y="431730"/>
                </a:cubicBezTo>
                <a:lnTo>
                  <a:pt x="71956" y="431730"/>
                </a:lnTo>
                <a:cubicBezTo>
                  <a:pt x="32216" y="431730"/>
                  <a:pt x="0" y="399514"/>
                  <a:pt x="0" y="359774"/>
                </a:cubicBezTo>
                <a:lnTo>
                  <a:pt x="0" y="71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55" tIns="89655" rIns="89655" bIns="89655" numCol="1" spcCol="1270" anchor="ctr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n-US" sz="2000" b="1" dirty="0">
                <a:latin typeface="+mj-lt"/>
              </a:rPr>
              <a:t>Enable directory synchronization in Azure 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1358008" y="2862901"/>
            <a:ext cx="8928992" cy="298080"/>
          </a:xfrm>
          <a:custGeom>
            <a:avLst/>
            <a:gdLst>
              <a:gd name="connsiteX0" fmla="*/ 0 w 8928992"/>
              <a:gd name="connsiteY0" fmla="*/ 0 h 298080"/>
              <a:gd name="connsiteX1" fmla="*/ 8928992 w 8928992"/>
              <a:gd name="connsiteY1" fmla="*/ 0 h 298080"/>
              <a:gd name="connsiteX2" fmla="*/ 8928992 w 8928992"/>
              <a:gd name="connsiteY2" fmla="*/ 298080 h 298080"/>
              <a:gd name="connsiteX3" fmla="*/ 0 w 8928992"/>
              <a:gd name="connsiteY3" fmla="*/ 298080 h 298080"/>
              <a:gd name="connsiteX4" fmla="*/ 0 w 8928992"/>
              <a:gd name="connsiteY4" fmla="*/ 0 h 29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992" h="298080">
                <a:moveTo>
                  <a:pt x="0" y="0"/>
                </a:moveTo>
                <a:lnTo>
                  <a:pt x="8928992" y="0"/>
                </a:lnTo>
                <a:lnTo>
                  <a:pt x="8928992" y="298080"/>
                </a:lnTo>
                <a:lnTo>
                  <a:pt x="0" y="29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495" tIns="22860" rIns="128016" bIns="22860" numCol="1" spcCol="1270" anchor="t" anchorCtr="0">
            <a:noAutofit/>
          </a:bodyPr>
          <a:lstStyle/>
          <a:p>
            <a:pPr marL="114297" lvl="1" indent="-114297" defTabSz="622285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en-US" dirty="0">
                <a:latin typeface="+mj-lt"/>
              </a:rPr>
              <a:t>Consider Azure AD Premium for enhanced features</a:t>
            </a:r>
          </a:p>
        </p:txBody>
      </p:sp>
      <p:sp>
        <p:nvSpPr>
          <p:cNvPr id="13" name="Freeform 12"/>
          <p:cNvSpPr/>
          <p:nvPr/>
        </p:nvSpPr>
        <p:spPr>
          <a:xfrm>
            <a:off x="1358008" y="3160981"/>
            <a:ext cx="6293295" cy="431730"/>
          </a:xfrm>
          <a:custGeom>
            <a:avLst/>
            <a:gdLst>
              <a:gd name="connsiteX0" fmla="*/ 0 w 8928992"/>
              <a:gd name="connsiteY0" fmla="*/ 71956 h 431730"/>
              <a:gd name="connsiteX1" fmla="*/ 71956 w 8928992"/>
              <a:gd name="connsiteY1" fmla="*/ 0 h 431730"/>
              <a:gd name="connsiteX2" fmla="*/ 8857036 w 8928992"/>
              <a:gd name="connsiteY2" fmla="*/ 0 h 431730"/>
              <a:gd name="connsiteX3" fmla="*/ 8928992 w 8928992"/>
              <a:gd name="connsiteY3" fmla="*/ 71956 h 431730"/>
              <a:gd name="connsiteX4" fmla="*/ 8928992 w 8928992"/>
              <a:gd name="connsiteY4" fmla="*/ 359774 h 431730"/>
              <a:gd name="connsiteX5" fmla="*/ 8857036 w 8928992"/>
              <a:gd name="connsiteY5" fmla="*/ 431730 h 431730"/>
              <a:gd name="connsiteX6" fmla="*/ 71956 w 8928992"/>
              <a:gd name="connsiteY6" fmla="*/ 431730 h 431730"/>
              <a:gd name="connsiteX7" fmla="*/ 0 w 8928992"/>
              <a:gd name="connsiteY7" fmla="*/ 359774 h 431730"/>
              <a:gd name="connsiteX8" fmla="*/ 0 w 8928992"/>
              <a:gd name="connsiteY8" fmla="*/ 71956 h 4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992" h="431730">
                <a:moveTo>
                  <a:pt x="0" y="71956"/>
                </a:moveTo>
                <a:cubicBezTo>
                  <a:pt x="0" y="32216"/>
                  <a:pt x="32216" y="0"/>
                  <a:pt x="71956" y="0"/>
                </a:cubicBezTo>
                <a:lnTo>
                  <a:pt x="8857036" y="0"/>
                </a:lnTo>
                <a:cubicBezTo>
                  <a:pt x="8896776" y="0"/>
                  <a:pt x="8928992" y="32216"/>
                  <a:pt x="8928992" y="71956"/>
                </a:cubicBezTo>
                <a:lnTo>
                  <a:pt x="8928992" y="359774"/>
                </a:lnTo>
                <a:cubicBezTo>
                  <a:pt x="8928992" y="399514"/>
                  <a:pt x="8896776" y="431730"/>
                  <a:pt x="8857036" y="431730"/>
                </a:cubicBezTo>
                <a:lnTo>
                  <a:pt x="71956" y="431730"/>
                </a:lnTo>
                <a:cubicBezTo>
                  <a:pt x="32216" y="431730"/>
                  <a:pt x="0" y="399514"/>
                  <a:pt x="0" y="359774"/>
                </a:cubicBezTo>
                <a:lnTo>
                  <a:pt x="0" y="71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55" tIns="89655" rIns="89655" bIns="89655" numCol="1" spcCol="1270" anchor="ctr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n-US" sz="2000" b="1" dirty="0">
                <a:latin typeface="+mj-lt"/>
              </a:rPr>
              <a:t>Install and run Azure AD Connect</a:t>
            </a:r>
          </a:p>
        </p:txBody>
      </p:sp>
      <p:sp>
        <p:nvSpPr>
          <p:cNvPr id="14" name="Freeform 13"/>
          <p:cNvSpPr/>
          <p:nvPr/>
        </p:nvSpPr>
        <p:spPr>
          <a:xfrm>
            <a:off x="1358008" y="3592711"/>
            <a:ext cx="8928992" cy="298080"/>
          </a:xfrm>
          <a:custGeom>
            <a:avLst/>
            <a:gdLst>
              <a:gd name="connsiteX0" fmla="*/ 0 w 8928992"/>
              <a:gd name="connsiteY0" fmla="*/ 0 h 298080"/>
              <a:gd name="connsiteX1" fmla="*/ 8928992 w 8928992"/>
              <a:gd name="connsiteY1" fmla="*/ 0 h 298080"/>
              <a:gd name="connsiteX2" fmla="*/ 8928992 w 8928992"/>
              <a:gd name="connsiteY2" fmla="*/ 298080 h 298080"/>
              <a:gd name="connsiteX3" fmla="*/ 0 w 8928992"/>
              <a:gd name="connsiteY3" fmla="*/ 298080 h 298080"/>
              <a:gd name="connsiteX4" fmla="*/ 0 w 8928992"/>
              <a:gd name="connsiteY4" fmla="*/ 0 h 29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992" h="298080">
                <a:moveTo>
                  <a:pt x="0" y="0"/>
                </a:moveTo>
                <a:lnTo>
                  <a:pt x="8928992" y="0"/>
                </a:lnTo>
                <a:lnTo>
                  <a:pt x="8928992" y="298080"/>
                </a:lnTo>
                <a:lnTo>
                  <a:pt x="0" y="29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495" tIns="22860" rIns="128016" bIns="22860" numCol="1" spcCol="1270" anchor="t" anchorCtr="0">
            <a:noAutofit/>
          </a:bodyPr>
          <a:lstStyle/>
          <a:p>
            <a:pPr marL="114297" lvl="1" indent="-114297" defTabSz="622285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en-US" dirty="0">
                <a:latin typeface="+mj-lt"/>
              </a:rPr>
              <a:t>Express or Custom setup</a:t>
            </a:r>
          </a:p>
        </p:txBody>
      </p:sp>
      <p:sp>
        <p:nvSpPr>
          <p:cNvPr id="15" name="Freeform 14"/>
          <p:cNvSpPr/>
          <p:nvPr/>
        </p:nvSpPr>
        <p:spPr>
          <a:xfrm>
            <a:off x="1358008" y="3890791"/>
            <a:ext cx="6293295" cy="431730"/>
          </a:xfrm>
          <a:custGeom>
            <a:avLst/>
            <a:gdLst>
              <a:gd name="connsiteX0" fmla="*/ 0 w 8928992"/>
              <a:gd name="connsiteY0" fmla="*/ 71956 h 431730"/>
              <a:gd name="connsiteX1" fmla="*/ 71956 w 8928992"/>
              <a:gd name="connsiteY1" fmla="*/ 0 h 431730"/>
              <a:gd name="connsiteX2" fmla="*/ 8857036 w 8928992"/>
              <a:gd name="connsiteY2" fmla="*/ 0 h 431730"/>
              <a:gd name="connsiteX3" fmla="*/ 8928992 w 8928992"/>
              <a:gd name="connsiteY3" fmla="*/ 71956 h 431730"/>
              <a:gd name="connsiteX4" fmla="*/ 8928992 w 8928992"/>
              <a:gd name="connsiteY4" fmla="*/ 359774 h 431730"/>
              <a:gd name="connsiteX5" fmla="*/ 8857036 w 8928992"/>
              <a:gd name="connsiteY5" fmla="*/ 431730 h 431730"/>
              <a:gd name="connsiteX6" fmla="*/ 71956 w 8928992"/>
              <a:gd name="connsiteY6" fmla="*/ 431730 h 431730"/>
              <a:gd name="connsiteX7" fmla="*/ 0 w 8928992"/>
              <a:gd name="connsiteY7" fmla="*/ 359774 h 431730"/>
              <a:gd name="connsiteX8" fmla="*/ 0 w 8928992"/>
              <a:gd name="connsiteY8" fmla="*/ 71956 h 4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992" h="431730">
                <a:moveTo>
                  <a:pt x="0" y="71956"/>
                </a:moveTo>
                <a:cubicBezTo>
                  <a:pt x="0" y="32216"/>
                  <a:pt x="32216" y="0"/>
                  <a:pt x="71956" y="0"/>
                </a:cubicBezTo>
                <a:lnTo>
                  <a:pt x="8857036" y="0"/>
                </a:lnTo>
                <a:cubicBezTo>
                  <a:pt x="8896776" y="0"/>
                  <a:pt x="8928992" y="32216"/>
                  <a:pt x="8928992" y="71956"/>
                </a:cubicBezTo>
                <a:lnTo>
                  <a:pt x="8928992" y="359774"/>
                </a:lnTo>
                <a:cubicBezTo>
                  <a:pt x="8928992" y="399514"/>
                  <a:pt x="8896776" y="431730"/>
                  <a:pt x="8857036" y="431730"/>
                </a:cubicBezTo>
                <a:lnTo>
                  <a:pt x="71956" y="431730"/>
                </a:lnTo>
                <a:cubicBezTo>
                  <a:pt x="32216" y="431730"/>
                  <a:pt x="0" y="399514"/>
                  <a:pt x="0" y="359774"/>
                </a:cubicBezTo>
                <a:lnTo>
                  <a:pt x="0" y="719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55" tIns="89655" rIns="89655" bIns="89655" numCol="1" spcCol="1270" anchor="ctr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n-US" sz="2000" b="1" dirty="0">
                <a:latin typeface="+mj-lt"/>
              </a:rPr>
              <a:t>Troubleshoot errors</a:t>
            </a:r>
          </a:p>
        </p:txBody>
      </p:sp>
      <p:sp>
        <p:nvSpPr>
          <p:cNvPr id="16" name="Freeform 15"/>
          <p:cNvSpPr/>
          <p:nvPr/>
        </p:nvSpPr>
        <p:spPr>
          <a:xfrm>
            <a:off x="1358008" y="4322521"/>
            <a:ext cx="8928992" cy="298080"/>
          </a:xfrm>
          <a:custGeom>
            <a:avLst/>
            <a:gdLst>
              <a:gd name="connsiteX0" fmla="*/ 0 w 8928992"/>
              <a:gd name="connsiteY0" fmla="*/ 0 h 298080"/>
              <a:gd name="connsiteX1" fmla="*/ 8928992 w 8928992"/>
              <a:gd name="connsiteY1" fmla="*/ 0 h 298080"/>
              <a:gd name="connsiteX2" fmla="*/ 8928992 w 8928992"/>
              <a:gd name="connsiteY2" fmla="*/ 298080 h 298080"/>
              <a:gd name="connsiteX3" fmla="*/ 0 w 8928992"/>
              <a:gd name="connsiteY3" fmla="*/ 298080 h 298080"/>
              <a:gd name="connsiteX4" fmla="*/ 0 w 8928992"/>
              <a:gd name="connsiteY4" fmla="*/ 0 h 29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992" h="298080">
                <a:moveTo>
                  <a:pt x="0" y="0"/>
                </a:moveTo>
                <a:lnTo>
                  <a:pt x="8928992" y="0"/>
                </a:lnTo>
                <a:lnTo>
                  <a:pt x="8928992" y="298080"/>
                </a:lnTo>
                <a:lnTo>
                  <a:pt x="0" y="29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495" tIns="22860" rIns="128016" bIns="22860" numCol="1" spcCol="1270" anchor="t" anchorCtr="0">
            <a:noAutofit/>
          </a:bodyPr>
          <a:lstStyle/>
          <a:p>
            <a:pPr marL="114297" lvl="1" indent="-114297" defTabSz="622285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en-US" dirty="0">
                <a:latin typeface="+mj-lt"/>
              </a:rPr>
              <a:t>miisclient.exe (Synchronization Service Manager)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Let’s Demo O365 Password Sync!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7" y="1123950"/>
            <a:ext cx="3466271" cy="34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91587"/>
            <a:ext cx="8807672" cy="496032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714750"/>
            <a:ext cx="5322866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>
                <a:solidFill>
                  <a:schemeClr val="bg1"/>
                </a:solidFill>
                <a:latin typeface="+mj-lt"/>
              </a:rPr>
              <a:t>You can manage you O365 Azure AD instance from within your existing Azure subscription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434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" y="41458"/>
            <a:ext cx="8985693" cy="506058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790950"/>
            <a:ext cx="5322866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You need to verify that you own your custom DNS domain</a:t>
            </a:r>
          </a:p>
        </p:txBody>
      </p:sp>
    </p:spTree>
    <p:extLst>
      <p:ext uri="{BB962C8B-B14F-4D97-AF65-F5344CB8AC3E}">
        <p14:creationId xmlns:p14="http://schemas.microsoft.com/office/powerpoint/2010/main" val="5162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2" y="78176"/>
            <a:ext cx="8855297" cy="498714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486150"/>
            <a:ext cx="5322866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Now would be a good time for a demo *ahem*</a:t>
            </a:r>
          </a:p>
        </p:txBody>
      </p:sp>
    </p:spTree>
    <p:extLst>
      <p:ext uri="{BB962C8B-B14F-4D97-AF65-F5344CB8AC3E}">
        <p14:creationId xmlns:p14="http://schemas.microsoft.com/office/powerpoint/2010/main" val="168625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1" y="190629"/>
            <a:ext cx="7647700" cy="476224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8" y="3562350"/>
            <a:ext cx="5322866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>
                <a:solidFill>
                  <a:schemeClr val="bg1"/>
                </a:solidFill>
                <a:latin typeface="+mj-lt"/>
              </a:rPr>
              <a:t>You may need to tweak UPN suffixes in Active Directory to foster "SSO"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038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26" y="170404"/>
            <a:ext cx="7055350" cy="48026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8" y="3714750"/>
            <a:ext cx="5322866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You can script mundane tasks like this by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276221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368179"/>
            <a:ext cx="6300000" cy="440714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1584" y="2793206"/>
            <a:ext cx="5480833" cy="9467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Express is for simple password sync</a:t>
            </a:r>
          </a:p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Customize is for advanced options</a:t>
            </a:r>
          </a:p>
        </p:txBody>
      </p:sp>
    </p:spTree>
    <p:extLst>
      <p:ext uri="{BB962C8B-B14F-4D97-AF65-F5344CB8AC3E}">
        <p14:creationId xmlns:p14="http://schemas.microsoft.com/office/powerpoint/2010/main" val="352645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60" y="285733"/>
            <a:ext cx="6444280" cy="45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Session Materials</a:t>
            </a:r>
          </a:p>
        </p:txBody>
      </p:sp>
      <p:pic>
        <p:nvPicPr>
          <p:cNvPr id="1026" name="Picture 2" descr="Image result for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6215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911534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81606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86" y="364607"/>
            <a:ext cx="6271429" cy="441428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910567" y="3364706"/>
            <a:ext cx="5322866" cy="5824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Authenticate as an Office 365 global admin</a:t>
            </a:r>
          </a:p>
        </p:txBody>
      </p:sp>
    </p:spTree>
    <p:extLst>
      <p:ext uri="{BB962C8B-B14F-4D97-AF65-F5344CB8AC3E}">
        <p14:creationId xmlns:p14="http://schemas.microsoft.com/office/powerpoint/2010/main" val="642671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43" y="368179"/>
            <a:ext cx="6285714" cy="440714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364706"/>
            <a:ext cx="5322866" cy="5824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Authenticate as an AD DS enterprise admin</a:t>
            </a:r>
          </a:p>
        </p:txBody>
      </p:sp>
    </p:spTree>
    <p:extLst>
      <p:ext uri="{BB962C8B-B14F-4D97-AF65-F5344CB8AC3E}">
        <p14:creationId xmlns:p14="http://schemas.microsoft.com/office/powerpoint/2010/main" val="3228412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1950"/>
            <a:ext cx="6533952" cy="46101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53343" y="3867150"/>
            <a:ext cx="5322866" cy="5824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Customize option gives you far greater control</a:t>
            </a:r>
          </a:p>
        </p:txBody>
      </p:sp>
    </p:spTree>
    <p:extLst>
      <p:ext uri="{BB962C8B-B14F-4D97-AF65-F5344CB8AC3E}">
        <p14:creationId xmlns:p14="http://schemas.microsoft.com/office/powerpoint/2010/main" val="97207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43" y="375322"/>
            <a:ext cx="6285714" cy="43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6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4" y="91840"/>
            <a:ext cx="8806774" cy="49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68" y="1000642"/>
            <a:ext cx="3699065" cy="314221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790951"/>
            <a:ext cx="5322866" cy="105633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Users authenticate with their "e-mail address" and their on-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969338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7" y="190500"/>
            <a:ext cx="8456407" cy="4762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333750"/>
            <a:ext cx="5322866" cy="88344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This user hasn't been licensed for Office 365 yet</a:t>
            </a:r>
          </a:p>
        </p:txBody>
      </p:sp>
    </p:spTree>
    <p:extLst>
      <p:ext uri="{BB962C8B-B14F-4D97-AF65-F5344CB8AC3E}">
        <p14:creationId xmlns:p14="http://schemas.microsoft.com/office/powerpoint/2010/main" val="103871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18" y="234095"/>
            <a:ext cx="6955765" cy="46753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3943351"/>
            <a:ext cx="5322866" cy="725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Audit and tweak password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855889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66" y="125306"/>
            <a:ext cx="6414668" cy="489289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10567" y="2876550"/>
            <a:ext cx="5322866" cy="7643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Map AD schema attributes with cloud ID attributes</a:t>
            </a:r>
          </a:p>
        </p:txBody>
      </p:sp>
    </p:spTree>
    <p:extLst>
      <p:ext uri="{BB962C8B-B14F-4D97-AF65-F5344CB8AC3E}">
        <p14:creationId xmlns:p14="http://schemas.microsoft.com/office/powerpoint/2010/main" val="388484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ID Example 2 of 2: On-</a:t>
            </a:r>
            <a:r>
              <a:rPr lang="en-US" dirty="0" err="1"/>
              <a:t>Prem</a:t>
            </a:r>
            <a:r>
              <a:rPr lang="en-US" dirty="0"/>
              <a:t>-to-Azure AD-to-SaaS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808191"/>
            <a:ext cx="20270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7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808191"/>
            <a:ext cx="20270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Application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Gallery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68" y="800100"/>
            <a:ext cx="5464465" cy="38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19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“Turnkey” SaaS App Integrations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742950"/>
            <a:ext cx="46863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19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docs.microsoft.com/azure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37" y="800100"/>
            <a:ext cx="4832526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545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Let’s Investigate Azure SaaS Integrations!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7" y="1123950"/>
            <a:ext cx="3466271" cy="34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4724400" cy="3981450"/>
          </a:xfrm>
        </p:spPr>
        <p:txBody>
          <a:bodyPr/>
          <a:lstStyle/>
          <a:p>
            <a:r>
              <a:rPr lang="en-US" dirty="0"/>
              <a:t>Do you use Office 365?</a:t>
            </a:r>
          </a:p>
          <a:p>
            <a:pPr lvl="1"/>
            <a:r>
              <a:rPr lang="en-US" dirty="0"/>
              <a:t>Azure AD Connect</a:t>
            </a:r>
          </a:p>
          <a:p>
            <a:r>
              <a:rPr lang="en-US" dirty="0"/>
              <a:t>Does Azure have a built-in SaaS integration?</a:t>
            </a:r>
          </a:p>
          <a:p>
            <a:pPr lvl="1"/>
            <a:r>
              <a:rPr lang="en-US" dirty="0"/>
              <a:t>Read the docs and deploy</a:t>
            </a:r>
          </a:p>
          <a:p>
            <a:r>
              <a:rPr lang="en-US" dirty="0"/>
              <a:t>Is identity federation truly necessary?</a:t>
            </a:r>
          </a:p>
          <a:p>
            <a:pPr lvl="1"/>
            <a:r>
              <a:rPr lang="en-US" dirty="0"/>
              <a:t>Azure AD Connect &amp; AD FS</a:t>
            </a:r>
          </a:p>
          <a:p>
            <a:pPr lvl="1"/>
            <a:r>
              <a:rPr lang="en-US" dirty="0"/>
              <a:t>Third-party </a:t>
            </a:r>
            <a:r>
              <a:rPr lang="en-US" dirty="0" err="1"/>
              <a:t>IdP</a:t>
            </a:r>
            <a:r>
              <a:rPr lang="en-US" dirty="0"/>
              <a:t> solution provider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800100"/>
            <a:ext cx="3174452" cy="34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6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5800" y="1218010"/>
            <a:ext cx="7772400" cy="1125140"/>
          </a:xfrm>
        </p:spPr>
        <p:txBody>
          <a:bodyPr/>
          <a:lstStyle/>
          <a:p>
            <a:pPr algn="ctr"/>
            <a:r>
              <a:rPr lang="en-US" sz="2400" i="1" dirty="0">
                <a:solidFill>
                  <a:schemeClr val="accent1"/>
                </a:solidFill>
                <a:latin typeface="+mj-lt"/>
              </a:rPr>
              <a:t>Please use Events XD (</a:t>
            </a:r>
            <a:r>
              <a:rPr lang="en-US" sz="2400" i="1" dirty="0" err="1">
                <a:solidFill>
                  <a:schemeClr val="accent1"/>
                </a:solidFill>
                <a:latin typeface="+mj-lt"/>
              </a:rPr>
              <a:t>EventBoard</a:t>
            </a:r>
            <a:r>
              <a:rPr lang="en-US" sz="2400" i="1" dirty="0">
                <a:solidFill>
                  <a:schemeClr val="accent1"/>
                </a:solidFill>
                <a:latin typeface="+mj-lt"/>
              </a:rPr>
              <a:t>) </a:t>
            </a:r>
            <a:br>
              <a:rPr lang="en-US" sz="2400" i="1" dirty="0">
                <a:solidFill>
                  <a:schemeClr val="accent1"/>
                </a:solidFill>
                <a:latin typeface="+mj-lt"/>
              </a:rPr>
            </a:br>
            <a:r>
              <a:rPr lang="en-US" sz="2400" i="1" dirty="0">
                <a:solidFill>
                  <a:schemeClr val="accent1"/>
                </a:solidFill>
                <a:latin typeface="+mj-lt"/>
              </a:rPr>
              <a:t>to fill out a session evaluation.</a:t>
            </a:r>
            <a:br>
              <a:rPr lang="en-US" sz="2400" i="1" dirty="0">
                <a:solidFill>
                  <a:schemeClr val="accent1"/>
                </a:solidFill>
                <a:latin typeface="+mj-lt"/>
              </a:rPr>
            </a:b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571500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  <a:cs typeface="Mangal" pitchFamily="18" charset="0"/>
              </a:rPr>
              <a:t>Questions?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685800" y="2400300"/>
            <a:ext cx="7772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r"/>
            <a:r>
              <a:rPr lang="en-US" sz="4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ngal" pitchFamily="18" charset="0"/>
              </a:rPr>
              <a:t>Thank you!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333750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itt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@TechTrainerTim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39315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Worst-Case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Scenario</a:t>
            </a:r>
          </a:p>
        </p:txBody>
      </p:sp>
      <p:pic>
        <p:nvPicPr>
          <p:cNvPr id="1028" name="Picture 4" descr="C:\Users\Tim\AppData\Local\Temp\SNAGHTMLfa7d2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00100"/>
            <a:ext cx="62484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28600" y="3333750"/>
            <a:ext cx="213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ekton Pro" pitchFamily="34" charset="0"/>
              </a:rPr>
              <a:t>pat@company.com</a:t>
            </a:r>
          </a:p>
          <a:p>
            <a:r>
              <a:rPr lang="en-US" b="1" dirty="0">
                <a:solidFill>
                  <a:srgbClr val="FF0000"/>
                </a:solidFill>
                <a:latin typeface="Tekton Pro" pitchFamily="34" charset="0"/>
              </a:rPr>
              <a:t>P@$$word1</a:t>
            </a:r>
            <a:endParaRPr lang="en-US" sz="1800" b="1" dirty="0">
              <a:solidFill>
                <a:srgbClr val="FF0000"/>
              </a:solidFill>
              <a:latin typeface="Tekton Pro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886200" y="3714750"/>
            <a:ext cx="556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ekton Pro" pitchFamily="34" charset="0"/>
              </a:rPr>
              <a:t>p</a:t>
            </a:r>
            <a:r>
              <a:rPr lang="en-US" sz="1800" b="1" dirty="0">
                <a:solidFill>
                  <a:srgbClr val="00B050"/>
                </a:solidFill>
                <a:latin typeface="Tekton Pro" pitchFamily="34" charset="0"/>
              </a:rPr>
              <a:t>atrick.r.foley@companydotcom714.onmicrosoft.com</a:t>
            </a:r>
          </a:p>
          <a:p>
            <a:r>
              <a:rPr lang="en-US" b="1" dirty="0">
                <a:solidFill>
                  <a:srgbClr val="00B050"/>
                </a:solidFill>
                <a:latin typeface="Tekton Pro" pitchFamily="34" charset="0"/>
              </a:rPr>
              <a:t>P@$$word2</a:t>
            </a:r>
            <a:endParaRPr lang="en-US" sz="1800" b="1" dirty="0">
              <a:solidFill>
                <a:srgbClr val="00B050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64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IT operators have a more peaceful work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Developers can scratch “identity management” off their 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User can change password on-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prem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or in the 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User has to remember a single credential set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/>
              </a:rPr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alibri"/>
              </a:rPr>
              <a:t>Goals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 </a:t>
            </a:r>
            <a:r>
              <a:rPr lang="en-US" dirty="0" err="1"/>
              <a:t>Quickstart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808191"/>
            <a:ext cx="202709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rPr>
              <a:t>Big "Secret" in Office 365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89917" y="943806"/>
            <a:ext cx="6764166" cy="3530895"/>
            <a:chOff x="1160635" y="1054444"/>
            <a:chExt cx="6822730" cy="3600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160635" y="1054444"/>
              <a:ext cx="6822730" cy="3600400"/>
              <a:chOff x="1160635" y="1054444"/>
              <a:chExt cx="6822730" cy="36004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60635" y="1054444"/>
                <a:ext cx="6822730" cy="36004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7864" y="2283718"/>
                <a:ext cx="4032448" cy="277231"/>
              </a:xfrm>
              <a:prstGeom prst="rect">
                <a:avLst/>
              </a:prstGeom>
            </p:spPr>
          </p:pic>
        </p:grpSp>
        <p:sp>
          <p:nvSpPr>
            <p:cNvPr id="11" name="Rounded Rectangle 10"/>
            <p:cNvSpPr/>
            <p:nvPr/>
          </p:nvSpPr>
          <p:spPr>
            <a:xfrm>
              <a:off x="1259632" y="4371950"/>
              <a:ext cx="792088" cy="282894"/>
            </a:xfrm>
            <a:prstGeom prst="round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89" y="943806"/>
            <a:ext cx="5190623" cy="37505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 bwMode="auto">
          <a:xfrm>
            <a:off x="1808297" y="2819076"/>
            <a:ext cx="5527407" cy="971874"/>
          </a:xfrm>
          <a:prstGeom prst="round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 dirty="0">
                <a:latin typeface="+mj-lt"/>
              </a:rPr>
              <a:t>Azure AD is a multi-tenant cloud directory service,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but is NOT the same as AD DS</a:t>
            </a:r>
          </a:p>
        </p:txBody>
      </p:sp>
    </p:spTree>
    <p:extLst>
      <p:ext uri="{BB962C8B-B14F-4D97-AF65-F5344CB8AC3E}">
        <p14:creationId xmlns:p14="http://schemas.microsoft.com/office/powerpoint/2010/main" val="209982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29481" y="2800350"/>
            <a:ext cx="2472049" cy="92333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Corporate branding</a:t>
            </a:r>
          </a:p>
          <a:p>
            <a:r>
              <a:rPr lang="en-US" sz="1800" dirty="0">
                <a:latin typeface="+mj-lt"/>
              </a:rPr>
              <a:t>Self-service password change</a:t>
            </a:r>
          </a:p>
          <a:p>
            <a:r>
              <a:rPr lang="en-US" sz="1800" dirty="0">
                <a:latin typeface="+mj-lt"/>
              </a:rPr>
              <a:t>Security/usage reports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Paid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Editions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342519" y="2800350"/>
            <a:ext cx="2472049" cy="92333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Password writeback</a:t>
            </a:r>
          </a:p>
          <a:p>
            <a:r>
              <a:rPr lang="en-US" sz="1800" dirty="0">
                <a:latin typeface="+mj-lt"/>
              </a:rPr>
              <a:t>Microsoft Identity Manager (MIM)</a:t>
            </a:r>
          </a:p>
          <a:p>
            <a:r>
              <a:rPr lang="en-US" sz="1800" dirty="0">
                <a:latin typeface="+mj-lt"/>
              </a:rPr>
              <a:t>Cloud app discovery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136418" y="2800350"/>
            <a:ext cx="2472049" cy="92333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Identity protection (identify suspicious activity)</a:t>
            </a:r>
          </a:p>
          <a:p>
            <a:r>
              <a:rPr lang="en-US" sz="1800" dirty="0">
                <a:latin typeface="+mj-lt"/>
              </a:rPr>
              <a:t>Privileged account management (JIT administrative access)</a:t>
            </a:r>
          </a:p>
        </p:txBody>
      </p:sp>
      <p:sp>
        <p:nvSpPr>
          <p:cNvPr id="2" name="Rectangle 1"/>
          <p:cNvSpPr/>
          <p:nvPr/>
        </p:nvSpPr>
        <p:spPr>
          <a:xfrm>
            <a:off x="-375053" y="1825909"/>
            <a:ext cx="42811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Basic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60377" y="1825909"/>
            <a:ext cx="16232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P1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60817" y="1825909"/>
            <a:ext cx="16232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P2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6477000" y="47741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ITtransformation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www.ITtransformation.events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94347"/>
            <a:ext cx="1905000" cy="392003"/>
          </a:xfrm>
          <a:prstGeom prst="rect">
            <a:avLst/>
          </a:prstGeom>
        </p:spPr>
      </p:pic>
      <p:pic>
        <p:nvPicPr>
          <p:cNvPr id="1026" name="Picture 2" descr="Image result for azure ad transpar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504" y="117720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zure ad transpar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43" y="117720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azure ad transpar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442" y="117720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build="p"/>
      <p:bldP spid="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SQLintersection">
  <a:themeElements>
    <a:clrScheme name="ITtrans">
      <a:dk1>
        <a:srgbClr val="000000"/>
      </a:dk1>
      <a:lt1>
        <a:srgbClr val="FFFFFF"/>
      </a:lt1>
      <a:dk2>
        <a:srgbClr val="B7C5CE"/>
      </a:dk2>
      <a:lt2>
        <a:srgbClr val="C8C8B1"/>
      </a:lt2>
      <a:accent1>
        <a:srgbClr val="006777"/>
      </a:accent1>
      <a:accent2>
        <a:srgbClr val="5AAEA3"/>
      </a:accent2>
      <a:accent3>
        <a:srgbClr val="4F9F9A"/>
      </a:accent3>
      <a:accent4>
        <a:srgbClr val="93BEBA"/>
      </a:accent4>
      <a:accent5>
        <a:srgbClr val="E68A2D"/>
      </a:accent5>
      <a:accent6>
        <a:srgbClr val="F7C477"/>
      </a:accent6>
      <a:hlink>
        <a:srgbClr val="214C59"/>
      </a:hlink>
      <a:folHlink>
        <a:srgbClr val="969696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D498799-B0FC-4B7A-8396-BFC34D80599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858</Words>
  <Application>Microsoft Office PowerPoint</Application>
  <PresentationFormat>On-screen Show (16:9)</PresentationFormat>
  <Paragraphs>169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Arial</vt:lpstr>
      <vt:lpstr>Calibri</vt:lpstr>
      <vt:lpstr>Calibri Light</vt:lpstr>
      <vt:lpstr>Cambria</vt:lpstr>
      <vt:lpstr>Eras Bold ITC</vt:lpstr>
      <vt:lpstr>Gotham Book</vt:lpstr>
      <vt:lpstr>Gotham Light</vt:lpstr>
      <vt:lpstr>Gotham Rounded Light</vt:lpstr>
      <vt:lpstr>Mangal</vt:lpstr>
      <vt:lpstr>Myriad Pro</vt:lpstr>
      <vt:lpstr>Segoe UI</vt:lpstr>
      <vt:lpstr>Tekton Pro</vt:lpstr>
      <vt:lpstr>Verdana</vt:lpstr>
      <vt:lpstr>Wingdings</vt:lpstr>
      <vt:lpstr>SQLintersection</vt:lpstr>
      <vt:lpstr>Azure AD SSO Deep Dive</vt:lpstr>
      <vt:lpstr>Learning Objectives</vt:lpstr>
      <vt:lpstr>Session Materials</vt:lpstr>
      <vt:lpstr>The Problem Space</vt:lpstr>
      <vt:lpstr>The Worst-Case Scenario</vt:lpstr>
      <vt:lpstr>Our Goals</vt:lpstr>
      <vt:lpstr>Azure Active Directory Quickstart</vt:lpstr>
      <vt:lpstr>The Big "Secret" in Office 365</vt:lpstr>
      <vt:lpstr>Azure AD Paid Editions</vt:lpstr>
      <vt:lpstr>Azure AD Product Family</vt:lpstr>
      <vt:lpstr>Azure AD Identity Management Approaches</vt:lpstr>
      <vt:lpstr>The Options</vt:lpstr>
      <vt:lpstr>Cloud Identity</vt:lpstr>
      <vt:lpstr>Synchronized Identity</vt:lpstr>
      <vt:lpstr>Synchronized Identity Architecture</vt:lpstr>
      <vt:lpstr>Federated Identity</vt:lpstr>
      <vt:lpstr>Federated Identity Architecture</vt:lpstr>
      <vt:lpstr>AD FS SSO Example</vt:lpstr>
      <vt:lpstr>Third-Party IdP Options</vt:lpstr>
      <vt:lpstr>Synchronized ID Example 1 of 2: On-Prem-to-Office 365</vt:lpstr>
      <vt:lpstr>Password Sync Recipe</vt:lpstr>
      <vt:lpstr>Let’s Demo O365 Password Sync!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Synchronized ID Example 2 of 2: On-Prem-to-Azure AD-to-SaaS</vt:lpstr>
      <vt:lpstr>Application Gallery</vt:lpstr>
      <vt:lpstr>“Turnkey” SaaS App Integrations</vt:lpstr>
      <vt:lpstr>docs.microsoft.com/azure</vt:lpstr>
      <vt:lpstr>Let’s Investigate Azure SaaS Integrations!</vt:lpstr>
      <vt:lpstr>Review</vt:lpstr>
      <vt:lpstr>Questions?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SQL213  Session Name</dc:title>
  <dc:subject>From raw Ajax to ASP.NET</dc:subject>
  <dc:creator>Kimberly L. Tripp</dc:creator>
  <cp:lastModifiedBy>Tim Warner</cp:lastModifiedBy>
  <cp:revision>119</cp:revision>
  <cp:lastPrinted>2012-12-21T20:05:00Z</cp:lastPrinted>
  <dcterms:created xsi:type="dcterms:W3CDTF">2014-10-22T19:18:01Z</dcterms:created>
  <dcterms:modified xsi:type="dcterms:W3CDTF">2017-05-23T13:22:13Z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